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3" autoAdjust="0"/>
    <p:restoredTop sz="94660"/>
  </p:normalViewPr>
  <p:slideViewPr>
    <p:cSldViewPr snapToGrid="0">
      <p:cViewPr>
        <p:scale>
          <a:sx n="36" d="100"/>
          <a:sy n="36" d="100"/>
        </p:scale>
        <p:origin x="63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567A1-1437-4E32-B917-9935B2845B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F5EB88F-B8C0-4458-99AB-0663DCD9E1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DCF6F6F-AA4D-4895-876A-0F833778488E}"/>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5" name="Footer Placeholder 4">
            <a:extLst>
              <a:ext uri="{FF2B5EF4-FFF2-40B4-BE49-F238E27FC236}">
                <a16:creationId xmlns:a16="http://schemas.microsoft.com/office/drawing/2014/main" id="{371C646E-6CE2-40A6-9553-134CA64953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6CA30B-1C80-4E19-8A56-B92E30C1D394}"/>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2750852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D5F31-EDA9-4794-8CE4-2898E1DA99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0CCB0C4-DE69-49CA-A119-2EE6CDF977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1A543E-C1AD-41D1-AD67-53889FE65928}"/>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5" name="Footer Placeholder 4">
            <a:extLst>
              <a:ext uri="{FF2B5EF4-FFF2-40B4-BE49-F238E27FC236}">
                <a16:creationId xmlns:a16="http://schemas.microsoft.com/office/drawing/2014/main" id="{5BDEB8CC-0BEC-49ED-98F6-C849677E17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550645-5C3A-45EC-8A3C-8E4603F36B32}"/>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93153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5A73D9-9FB9-42A2-9DDE-B41EA75CEDC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181445-FDDE-4660-84F9-E2828874291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A230D4-3230-4DA7-A529-E65C5CBC007A}"/>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5" name="Footer Placeholder 4">
            <a:extLst>
              <a:ext uri="{FF2B5EF4-FFF2-40B4-BE49-F238E27FC236}">
                <a16:creationId xmlns:a16="http://schemas.microsoft.com/office/drawing/2014/main" id="{4E98F779-FE60-4380-B19E-8841577B01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A44E4A-668A-4A13-B18F-6308DCA7DFA6}"/>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1299890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3481F-0269-4EFF-A931-128B8F16BF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30A3F9-A7CA-43A6-9FD6-698A918B40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A8FAB8-26C8-4365-9827-9C9B4C0AA120}"/>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5" name="Footer Placeholder 4">
            <a:extLst>
              <a:ext uri="{FF2B5EF4-FFF2-40B4-BE49-F238E27FC236}">
                <a16:creationId xmlns:a16="http://schemas.microsoft.com/office/drawing/2014/main" id="{976B03DF-E9D1-4E15-AAB5-9104DF7D4F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E49F3B-89C8-4AE4-8962-CDAA05ACFBC1}"/>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1570256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3A1EC-7718-495A-BCDF-40F22A4BB02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57D997-8178-40F8-A4A2-8AC4FA56FE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4C93DB-1AFC-4D80-87DC-7C120B6EDEDF}"/>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5" name="Footer Placeholder 4">
            <a:extLst>
              <a:ext uri="{FF2B5EF4-FFF2-40B4-BE49-F238E27FC236}">
                <a16:creationId xmlns:a16="http://schemas.microsoft.com/office/drawing/2014/main" id="{59052672-1ACA-48A1-9D97-C2E3FF8DFF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61C55B-3EF2-4392-B2CF-8552DF5618BA}"/>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3247290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D0A03-5DBA-437B-A13D-3C25FB727C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5FFCAF-A1AB-4473-92FC-BC11478C6C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8266806-F5FF-4151-96C2-3C3317DECB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DF2EAD4-F56C-496F-A2D8-FCE72B984888}"/>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6" name="Footer Placeholder 5">
            <a:extLst>
              <a:ext uri="{FF2B5EF4-FFF2-40B4-BE49-F238E27FC236}">
                <a16:creationId xmlns:a16="http://schemas.microsoft.com/office/drawing/2014/main" id="{9409E369-4372-4EE3-AB78-4D9C830220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057F95C-AF7E-4FA7-8B84-BF703AB6311F}"/>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2991156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86FD4-AB2B-4DF9-96F1-5A18D0E54D6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8FF57E-4F8F-4047-8E2D-0DAF3FAC1B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DA7630-A0FF-44C2-8D76-BB63228708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4D43DB-AA6F-44A8-98D6-378FD55CEC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7EF242-618E-4255-AB80-B12BFF2EEFE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8E2F40F-56E8-4083-B3B8-EF683F14CC50}"/>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8" name="Footer Placeholder 7">
            <a:extLst>
              <a:ext uri="{FF2B5EF4-FFF2-40B4-BE49-F238E27FC236}">
                <a16:creationId xmlns:a16="http://schemas.microsoft.com/office/drawing/2014/main" id="{DC8F59D9-F75A-42D3-A18A-EB74DFD1F0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3A354B1-D35E-4AD1-8135-2B54BDEA27E2}"/>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2756132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68C4F-DC4B-4D7A-A8A9-093E7B8AEBA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9E64F2-94F6-444E-9469-F2F95808656C}"/>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4" name="Footer Placeholder 3">
            <a:extLst>
              <a:ext uri="{FF2B5EF4-FFF2-40B4-BE49-F238E27FC236}">
                <a16:creationId xmlns:a16="http://schemas.microsoft.com/office/drawing/2014/main" id="{91D925CC-6FF3-483A-B22F-132A504523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F2FF309-1652-4D59-A37C-8C560BFCCAFE}"/>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1119150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1B17625-5E84-4FE1-9020-8D484793A173}"/>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3" name="Footer Placeholder 2">
            <a:extLst>
              <a:ext uri="{FF2B5EF4-FFF2-40B4-BE49-F238E27FC236}">
                <a16:creationId xmlns:a16="http://schemas.microsoft.com/office/drawing/2014/main" id="{6FFED49C-F8B6-465E-974A-21D24E25011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8AB428D-24A3-4388-BA28-2BF99215D8EB}"/>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1676173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7735F-3728-4C4A-8F04-ABDCCD2269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ED9CD7-40CF-4D9A-B3D5-23013B38A1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4584A76-1303-498E-A471-5B6635233E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987814-4E9A-4E78-BF84-AF61DECCC6B3}"/>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6" name="Footer Placeholder 5">
            <a:extLst>
              <a:ext uri="{FF2B5EF4-FFF2-40B4-BE49-F238E27FC236}">
                <a16:creationId xmlns:a16="http://schemas.microsoft.com/office/drawing/2014/main" id="{2A50762F-EA7B-4DB3-A477-13C4DD7000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955FFB-1BA4-4295-93C6-0ADBB4031B65}"/>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3302863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0AAF7-BA22-410E-BD3E-05F951003D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DC38E82-D07D-47AD-A1CC-A2B8272DE9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3F8DC24-BF51-4E83-BE64-051BA6E13C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54FFF5-8679-4830-805C-155129CAE026}"/>
              </a:ext>
            </a:extLst>
          </p:cNvPr>
          <p:cNvSpPr>
            <a:spLocks noGrp="1"/>
          </p:cNvSpPr>
          <p:nvPr>
            <p:ph type="dt" sz="half" idx="10"/>
          </p:nvPr>
        </p:nvSpPr>
        <p:spPr/>
        <p:txBody>
          <a:bodyPr/>
          <a:lstStyle/>
          <a:p>
            <a:fld id="{5AB33089-6165-4313-B279-D13453F50E42}" type="datetimeFigureOut">
              <a:rPr lang="en-US" smtClean="0"/>
              <a:t>10/11/2022</a:t>
            </a:fld>
            <a:endParaRPr lang="en-US"/>
          </a:p>
        </p:txBody>
      </p:sp>
      <p:sp>
        <p:nvSpPr>
          <p:cNvPr id="6" name="Footer Placeholder 5">
            <a:extLst>
              <a:ext uri="{FF2B5EF4-FFF2-40B4-BE49-F238E27FC236}">
                <a16:creationId xmlns:a16="http://schemas.microsoft.com/office/drawing/2014/main" id="{4AFF932A-D119-46D1-AF72-E631FFAD80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6F6495-50B3-436B-A64D-DE3AADF3BC1A}"/>
              </a:ext>
            </a:extLst>
          </p:cNvPr>
          <p:cNvSpPr>
            <a:spLocks noGrp="1"/>
          </p:cNvSpPr>
          <p:nvPr>
            <p:ph type="sldNum" sz="quarter" idx="12"/>
          </p:nvPr>
        </p:nvSpPr>
        <p:spPr/>
        <p:txBody>
          <a:bodyPr/>
          <a:lstStyle/>
          <a:p>
            <a:fld id="{5906CF46-DB7E-4602-AD4C-62A7DC022A23}" type="slidenum">
              <a:rPr lang="en-US" smtClean="0"/>
              <a:t>‹#›</a:t>
            </a:fld>
            <a:endParaRPr lang="en-US"/>
          </a:p>
        </p:txBody>
      </p:sp>
    </p:spTree>
    <p:extLst>
      <p:ext uri="{BB962C8B-B14F-4D97-AF65-F5344CB8AC3E}">
        <p14:creationId xmlns:p14="http://schemas.microsoft.com/office/powerpoint/2010/main" val="902931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99BEC6-EE01-426B-81F3-CAB8C829FA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D52B57D-B1E1-4222-A47C-C9312A1A30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85CAD6-E4EB-41AA-9EC8-99CCBC2F51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B33089-6165-4313-B279-D13453F50E42}" type="datetimeFigureOut">
              <a:rPr lang="en-US" smtClean="0"/>
              <a:t>10/11/2022</a:t>
            </a:fld>
            <a:endParaRPr lang="en-US"/>
          </a:p>
        </p:txBody>
      </p:sp>
      <p:sp>
        <p:nvSpPr>
          <p:cNvPr id="5" name="Footer Placeholder 4">
            <a:extLst>
              <a:ext uri="{FF2B5EF4-FFF2-40B4-BE49-F238E27FC236}">
                <a16:creationId xmlns:a16="http://schemas.microsoft.com/office/drawing/2014/main" id="{768A3EFB-13F7-4820-AE49-B160C1253D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7080E89-CE10-4E37-927F-39BDCB7F41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06CF46-DB7E-4602-AD4C-62A7DC022A23}" type="slidenum">
              <a:rPr lang="en-US" smtClean="0"/>
              <a:t>‹#›</a:t>
            </a:fld>
            <a:endParaRPr lang="en-US"/>
          </a:p>
        </p:txBody>
      </p:sp>
    </p:spTree>
    <p:extLst>
      <p:ext uri="{BB962C8B-B14F-4D97-AF65-F5344CB8AC3E}">
        <p14:creationId xmlns:p14="http://schemas.microsoft.com/office/powerpoint/2010/main" val="3650990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63876A97-52AE-4B4F-91A2-502EB3C0DA41}"/>
              </a:ext>
            </a:extLst>
          </p:cNvPr>
          <p:cNvGrpSpPr/>
          <p:nvPr/>
        </p:nvGrpSpPr>
        <p:grpSpPr>
          <a:xfrm>
            <a:off x="190255" y="304991"/>
            <a:ext cx="4871710" cy="3515504"/>
            <a:chOff x="1421599" y="1188611"/>
            <a:chExt cx="4871710" cy="3515504"/>
          </a:xfrm>
        </p:grpSpPr>
        <p:grpSp>
          <p:nvGrpSpPr>
            <p:cNvPr id="4" name="Group 3">
              <a:extLst>
                <a:ext uri="{FF2B5EF4-FFF2-40B4-BE49-F238E27FC236}">
                  <a16:creationId xmlns:a16="http://schemas.microsoft.com/office/drawing/2014/main" id="{EEAD713C-11AA-4721-8FD1-D07FD73F670A}"/>
                </a:ext>
              </a:extLst>
            </p:cNvPr>
            <p:cNvGrpSpPr/>
            <p:nvPr/>
          </p:nvGrpSpPr>
          <p:grpSpPr>
            <a:xfrm>
              <a:off x="1421599" y="1327110"/>
              <a:ext cx="4871710" cy="3377005"/>
              <a:chOff x="-759335" y="3103340"/>
              <a:chExt cx="4871710" cy="3377005"/>
            </a:xfrm>
          </p:grpSpPr>
          <p:sp>
            <p:nvSpPr>
              <p:cNvPr id="5" name="TextBox 4">
                <a:extLst>
                  <a:ext uri="{FF2B5EF4-FFF2-40B4-BE49-F238E27FC236}">
                    <a16:creationId xmlns:a16="http://schemas.microsoft.com/office/drawing/2014/main" id="{6B8CABF1-BE52-4043-9ED8-B5D3657EC072}"/>
                  </a:ext>
                </a:extLst>
              </p:cNvPr>
              <p:cNvSpPr txBox="1"/>
              <p:nvPr/>
            </p:nvSpPr>
            <p:spPr>
              <a:xfrm>
                <a:off x="-759335" y="3103340"/>
                <a:ext cx="89319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 Figure 6B</a:t>
                </a:r>
              </a:p>
            </p:txBody>
          </p:sp>
          <p:grpSp>
            <p:nvGrpSpPr>
              <p:cNvPr id="6" name="Group 5">
                <a:extLst>
                  <a:ext uri="{FF2B5EF4-FFF2-40B4-BE49-F238E27FC236}">
                    <a16:creationId xmlns:a16="http://schemas.microsoft.com/office/drawing/2014/main" id="{FD79F99C-60AF-4DBF-9810-7B1FC6527FDE}"/>
                  </a:ext>
                </a:extLst>
              </p:cNvPr>
              <p:cNvGrpSpPr/>
              <p:nvPr/>
            </p:nvGrpSpPr>
            <p:grpSpPr>
              <a:xfrm>
                <a:off x="171864" y="3366347"/>
                <a:ext cx="3940511" cy="3113998"/>
                <a:chOff x="1308636" y="2746844"/>
                <a:chExt cx="3441745" cy="2925731"/>
              </a:xfrm>
            </p:grpSpPr>
            <p:grpSp>
              <p:nvGrpSpPr>
                <p:cNvPr id="17" name="Group 16">
                  <a:extLst>
                    <a:ext uri="{FF2B5EF4-FFF2-40B4-BE49-F238E27FC236}">
                      <a16:creationId xmlns:a16="http://schemas.microsoft.com/office/drawing/2014/main" id="{639AB2CA-4A0E-431F-8E51-494BE064E78C}"/>
                    </a:ext>
                  </a:extLst>
                </p:cNvPr>
                <p:cNvGrpSpPr/>
                <p:nvPr/>
              </p:nvGrpSpPr>
              <p:grpSpPr>
                <a:xfrm>
                  <a:off x="1365623" y="2746844"/>
                  <a:ext cx="3384758" cy="1579689"/>
                  <a:chOff x="1832733" y="4111885"/>
                  <a:chExt cx="3626764" cy="924569"/>
                </a:xfrm>
              </p:grpSpPr>
              <p:pic>
                <p:nvPicPr>
                  <p:cNvPr id="28" name="Picture 27">
                    <a:extLst>
                      <a:ext uri="{FF2B5EF4-FFF2-40B4-BE49-F238E27FC236}">
                        <a16:creationId xmlns:a16="http://schemas.microsoft.com/office/drawing/2014/main" id="{9C4BBF37-4FEA-46F7-8B54-E6ABF009893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48"/>
                  <a:stretch/>
                </p:blipFill>
                <p:spPr>
                  <a:xfrm>
                    <a:off x="2510196" y="4190634"/>
                    <a:ext cx="2452733" cy="845820"/>
                  </a:xfrm>
                  <a:prstGeom prst="rect">
                    <a:avLst/>
                  </a:prstGeom>
                </p:spPr>
              </p:pic>
              <p:sp>
                <p:nvSpPr>
                  <p:cNvPr id="29" name="TextBox 28">
                    <a:extLst>
                      <a:ext uri="{FF2B5EF4-FFF2-40B4-BE49-F238E27FC236}">
                        <a16:creationId xmlns:a16="http://schemas.microsoft.com/office/drawing/2014/main" id="{FC043ECC-C3CF-48A7-9CFE-4539BE02751F}"/>
                      </a:ext>
                    </a:extLst>
                  </p:cNvPr>
                  <p:cNvSpPr txBox="1"/>
                  <p:nvPr/>
                </p:nvSpPr>
                <p:spPr>
                  <a:xfrm>
                    <a:off x="1863606" y="4111885"/>
                    <a:ext cx="627388" cy="253870"/>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   Pro-</a:t>
                    </a:r>
                  </a:p>
                  <a:p>
                    <a:r>
                      <a:rPr lang="en-US" sz="1200" dirty="0">
                        <a:latin typeface="Arial" panose="020B0604020202020204" pitchFamily="34" charset="0"/>
                        <a:cs typeface="Arial" panose="020B0604020202020204" pitchFamily="34" charset="0"/>
                      </a:rPr>
                      <a:t> Casp1</a:t>
                    </a:r>
                  </a:p>
                </p:txBody>
              </p:sp>
              <p:sp>
                <p:nvSpPr>
                  <p:cNvPr id="30" name="TextBox 29">
                    <a:extLst>
                      <a:ext uri="{FF2B5EF4-FFF2-40B4-BE49-F238E27FC236}">
                        <a16:creationId xmlns:a16="http://schemas.microsoft.com/office/drawing/2014/main" id="{0E131176-B031-4A91-BC0D-2077AEF06D0C}"/>
                      </a:ext>
                    </a:extLst>
                  </p:cNvPr>
                  <p:cNvSpPr txBox="1"/>
                  <p:nvPr/>
                </p:nvSpPr>
                <p:spPr>
                  <a:xfrm>
                    <a:off x="1832733" y="4733167"/>
                    <a:ext cx="748905" cy="253870"/>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    Casp1</a:t>
                    </a:r>
                  </a:p>
                  <a:p>
                    <a:r>
                      <a:rPr lang="en-US" sz="1200" dirty="0">
                        <a:latin typeface="Arial" panose="020B0604020202020204" pitchFamily="34" charset="0"/>
                        <a:cs typeface="Arial" panose="020B0604020202020204" pitchFamily="34" charset="0"/>
                      </a:rPr>
                      <a:t>      p20</a:t>
                    </a:r>
                  </a:p>
                </p:txBody>
              </p:sp>
              <p:sp>
                <p:nvSpPr>
                  <p:cNvPr id="31" name="TextBox 30">
                    <a:extLst>
                      <a:ext uri="{FF2B5EF4-FFF2-40B4-BE49-F238E27FC236}">
                        <a16:creationId xmlns:a16="http://schemas.microsoft.com/office/drawing/2014/main" id="{99C27E07-A784-451D-B811-7AF0470A8363}"/>
                      </a:ext>
                    </a:extLst>
                  </p:cNvPr>
                  <p:cNvSpPr txBox="1"/>
                  <p:nvPr/>
                </p:nvSpPr>
                <p:spPr>
                  <a:xfrm>
                    <a:off x="4952125" y="4146514"/>
                    <a:ext cx="507372" cy="152322"/>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45kD</a:t>
                    </a:r>
                  </a:p>
                </p:txBody>
              </p:sp>
              <p:sp>
                <p:nvSpPr>
                  <p:cNvPr id="32" name="TextBox 31">
                    <a:extLst>
                      <a:ext uri="{FF2B5EF4-FFF2-40B4-BE49-F238E27FC236}">
                        <a16:creationId xmlns:a16="http://schemas.microsoft.com/office/drawing/2014/main" id="{63E5187A-0FD6-4152-B625-0CBCC57D05B6}"/>
                      </a:ext>
                    </a:extLst>
                  </p:cNvPr>
                  <p:cNvSpPr txBox="1"/>
                  <p:nvPr/>
                </p:nvSpPr>
                <p:spPr>
                  <a:xfrm>
                    <a:off x="4946931" y="4827075"/>
                    <a:ext cx="507372" cy="152322"/>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20kD</a:t>
                    </a:r>
                  </a:p>
                </p:txBody>
              </p:sp>
            </p:grpSp>
            <p:grpSp>
              <p:nvGrpSpPr>
                <p:cNvPr id="18" name="Group 17">
                  <a:extLst>
                    <a:ext uri="{FF2B5EF4-FFF2-40B4-BE49-F238E27FC236}">
                      <a16:creationId xmlns:a16="http://schemas.microsoft.com/office/drawing/2014/main" id="{A0170BCD-E06C-4727-8F17-C0211738DBD7}"/>
                    </a:ext>
                  </a:extLst>
                </p:cNvPr>
                <p:cNvGrpSpPr/>
                <p:nvPr/>
              </p:nvGrpSpPr>
              <p:grpSpPr>
                <a:xfrm>
                  <a:off x="1460857" y="4311886"/>
                  <a:ext cx="3282075" cy="1088860"/>
                  <a:chOff x="1389418" y="1906203"/>
                  <a:chExt cx="3277904" cy="861244"/>
                </a:xfrm>
              </p:grpSpPr>
              <p:pic>
                <p:nvPicPr>
                  <p:cNvPr id="23" name="Picture 22" descr="Close-up of a piece of paper&#10;&#10;Description automatically generated with medium confidence">
                    <a:extLst>
                      <a:ext uri="{FF2B5EF4-FFF2-40B4-BE49-F238E27FC236}">
                        <a16:creationId xmlns:a16="http://schemas.microsoft.com/office/drawing/2014/main" id="{EAA85E0C-49CA-499F-968B-C7FF1C9FAB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12" r="-1"/>
                  <a:stretch/>
                </p:blipFill>
                <p:spPr>
                  <a:xfrm>
                    <a:off x="1924740" y="1985635"/>
                    <a:ext cx="2304144" cy="781812"/>
                  </a:xfrm>
                  <a:prstGeom prst="rect">
                    <a:avLst/>
                  </a:prstGeom>
                </p:spPr>
              </p:pic>
              <p:sp>
                <p:nvSpPr>
                  <p:cNvPr id="24" name="TextBox 23">
                    <a:extLst>
                      <a:ext uri="{FF2B5EF4-FFF2-40B4-BE49-F238E27FC236}">
                        <a16:creationId xmlns:a16="http://schemas.microsoft.com/office/drawing/2014/main" id="{B2E89497-B69C-4F1D-A104-B10892081271}"/>
                      </a:ext>
                    </a:extLst>
                  </p:cNvPr>
                  <p:cNvSpPr txBox="1"/>
                  <p:nvPr/>
                </p:nvSpPr>
                <p:spPr>
                  <a:xfrm>
                    <a:off x="1389418" y="1906203"/>
                    <a:ext cx="506474" cy="343081"/>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  Pro-</a:t>
                    </a:r>
                  </a:p>
                  <a:p>
                    <a:r>
                      <a:rPr lang="en-US" sz="1200" dirty="0">
                        <a:latin typeface="Arial" panose="020B0604020202020204" pitchFamily="34" charset="0"/>
                        <a:cs typeface="Arial" panose="020B0604020202020204" pitchFamily="34" charset="0"/>
                      </a:rPr>
                      <a:t> IL-1β</a:t>
                    </a:r>
                  </a:p>
                </p:txBody>
              </p:sp>
              <p:sp>
                <p:nvSpPr>
                  <p:cNvPr id="25" name="TextBox 24">
                    <a:extLst>
                      <a:ext uri="{FF2B5EF4-FFF2-40B4-BE49-F238E27FC236}">
                        <a16:creationId xmlns:a16="http://schemas.microsoft.com/office/drawing/2014/main" id="{8877D028-C434-4E74-81A4-B0665BB0D136}"/>
                      </a:ext>
                    </a:extLst>
                  </p:cNvPr>
                  <p:cNvSpPr txBox="1"/>
                  <p:nvPr/>
                </p:nvSpPr>
                <p:spPr>
                  <a:xfrm>
                    <a:off x="1495710" y="2414311"/>
                    <a:ext cx="468719" cy="343081"/>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IL-1β</a:t>
                    </a:r>
                  </a:p>
                  <a:p>
                    <a:r>
                      <a:rPr lang="en-US" sz="1200" dirty="0">
                        <a:latin typeface="Arial" panose="020B0604020202020204" pitchFamily="34" charset="0"/>
                        <a:cs typeface="Arial" panose="020B0604020202020204" pitchFamily="34" charset="0"/>
                      </a:rPr>
                      <a:t> p17</a:t>
                    </a:r>
                  </a:p>
                </p:txBody>
              </p:sp>
              <p:sp>
                <p:nvSpPr>
                  <p:cNvPr id="26" name="TextBox 25">
                    <a:extLst>
                      <a:ext uri="{FF2B5EF4-FFF2-40B4-BE49-F238E27FC236}">
                        <a16:creationId xmlns:a16="http://schemas.microsoft.com/office/drawing/2014/main" id="{31831E8C-4AF5-4A71-8FCF-8FE45092388D}"/>
                      </a:ext>
                    </a:extLst>
                  </p:cNvPr>
                  <p:cNvSpPr txBox="1"/>
                  <p:nvPr/>
                </p:nvSpPr>
                <p:spPr>
                  <a:xfrm>
                    <a:off x="4194408" y="1947125"/>
                    <a:ext cx="472914" cy="20584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31kD</a:t>
                    </a:r>
                  </a:p>
                </p:txBody>
              </p:sp>
              <p:sp>
                <p:nvSpPr>
                  <p:cNvPr id="27" name="TextBox 26">
                    <a:extLst>
                      <a:ext uri="{FF2B5EF4-FFF2-40B4-BE49-F238E27FC236}">
                        <a16:creationId xmlns:a16="http://schemas.microsoft.com/office/drawing/2014/main" id="{95B122F8-8698-471D-9A7F-F552DEE60C08}"/>
                      </a:ext>
                    </a:extLst>
                  </p:cNvPr>
                  <p:cNvSpPr txBox="1"/>
                  <p:nvPr/>
                </p:nvSpPr>
                <p:spPr>
                  <a:xfrm>
                    <a:off x="4190533" y="2525470"/>
                    <a:ext cx="472914" cy="20584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17kD</a:t>
                    </a:r>
                  </a:p>
                </p:txBody>
              </p:sp>
            </p:grpSp>
            <p:grpSp>
              <p:nvGrpSpPr>
                <p:cNvPr id="19" name="Group 18">
                  <a:extLst>
                    <a:ext uri="{FF2B5EF4-FFF2-40B4-BE49-F238E27FC236}">
                      <a16:creationId xmlns:a16="http://schemas.microsoft.com/office/drawing/2014/main" id="{F8DEBF65-E111-4305-BDCC-74CDF0A95E38}"/>
                    </a:ext>
                  </a:extLst>
                </p:cNvPr>
                <p:cNvGrpSpPr/>
                <p:nvPr/>
              </p:nvGrpSpPr>
              <p:grpSpPr>
                <a:xfrm>
                  <a:off x="1308636" y="5361950"/>
                  <a:ext cx="3440745" cy="310625"/>
                  <a:chOff x="1122254" y="5087669"/>
                  <a:chExt cx="3789624" cy="344942"/>
                </a:xfrm>
              </p:grpSpPr>
              <p:pic>
                <p:nvPicPr>
                  <p:cNvPr id="20" name="Picture 19">
                    <a:extLst>
                      <a:ext uri="{FF2B5EF4-FFF2-40B4-BE49-F238E27FC236}">
                        <a16:creationId xmlns:a16="http://schemas.microsoft.com/office/drawing/2014/main" id="{E0CA4AF0-38DD-4FDF-AD45-770A7FF20E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99"/>
                  <a:stretch/>
                </p:blipFill>
                <p:spPr>
                  <a:xfrm>
                    <a:off x="1875501" y="5187866"/>
                    <a:ext cx="2538876" cy="200485"/>
                  </a:xfrm>
                  <a:prstGeom prst="rect">
                    <a:avLst/>
                  </a:prstGeom>
                </p:spPr>
              </p:pic>
              <p:sp>
                <p:nvSpPr>
                  <p:cNvPr id="21" name="TextBox 20">
                    <a:extLst>
                      <a:ext uri="{FF2B5EF4-FFF2-40B4-BE49-F238E27FC236}">
                        <a16:creationId xmlns:a16="http://schemas.microsoft.com/office/drawing/2014/main" id="{3CACD21B-652E-453E-8808-E6829DAEC238}"/>
                      </a:ext>
                    </a:extLst>
                  </p:cNvPr>
                  <p:cNvSpPr txBox="1"/>
                  <p:nvPr/>
                </p:nvSpPr>
                <p:spPr>
                  <a:xfrm>
                    <a:off x="4390350" y="5143606"/>
                    <a:ext cx="521528" cy="289005"/>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37kD</a:t>
                    </a:r>
                  </a:p>
                </p:txBody>
              </p:sp>
              <p:sp>
                <p:nvSpPr>
                  <p:cNvPr id="22" name="TextBox 21">
                    <a:extLst>
                      <a:ext uri="{FF2B5EF4-FFF2-40B4-BE49-F238E27FC236}">
                        <a16:creationId xmlns:a16="http://schemas.microsoft.com/office/drawing/2014/main" id="{FC0413B1-F67B-439A-9F90-04917DCE3A5C}"/>
                      </a:ext>
                    </a:extLst>
                  </p:cNvPr>
                  <p:cNvSpPr txBox="1"/>
                  <p:nvPr/>
                </p:nvSpPr>
                <p:spPr>
                  <a:xfrm>
                    <a:off x="1122254" y="5087669"/>
                    <a:ext cx="703492" cy="289005"/>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GAPDH</a:t>
                    </a:r>
                  </a:p>
                </p:txBody>
              </p:sp>
            </p:grpSp>
          </p:grpSp>
          <p:sp>
            <p:nvSpPr>
              <p:cNvPr id="7" name="Isosceles Triangle 6">
                <a:extLst>
                  <a:ext uri="{FF2B5EF4-FFF2-40B4-BE49-F238E27FC236}">
                    <a16:creationId xmlns:a16="http://schemas.microsoft.com/office/drawing/2014/main" id="{7FC5C8F5-D6B6-4706-93CA-315D1E2E2699}"/>
                  </a:ext>
                </a:extLst>
              </p:cNvPr>
              <p:cNvSpPr/>
              <p:nvPr/>
            </p:nvSpPr>
            <p:spPr>
              <a:xfrm rot="5667723">
                <a:off x="869091" y="3565420"/>
                <a:ext cx="62546" cy="56509"/>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8" name="Isosceles Triangle 7">
                <a:extLst>
                  <a:ext uri="{FF2B5EF4-FFF2-40B4-BE49-F238E27FC236}">
                    <a16:creationId xmlns:a16="http://schemas.microsoft.com/office/drawing/2014/main" id="{CB24304F-88A7-4151-BB93-F49E196421ED}"/>
                  </a:ext>
                </a:extLst>
              </p:cNvPr>
              <p:cNvSpPr/>
              <p:nvPr/>
            </p:nvSpPr>
            <p:spPr>
              <a:xfrm rot="5667723">
                <a:off x="890031" y="4819985"/>
                <a:ext cx="62546" cy="56509"/>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9" name="Isosceles Triangle 8">
                <a:extLst>
                  <a:ext uri="{FF2B5EF4-FFF2-40B4-BE49-F238E27FC236}">
                    <a16:creationId xmlns:a16="http://schemas.microsoft.com/office/drawing/2014/main" id="{2D53527B-B86C-4113-975E-CB1F38259D0A}"/>
                  </a:ext>
                </a:extLst>
              </p:cNvPr>
              <p:cNvSpPr/>
              <p:nvPr/>
            </p:nvSpPr>
            <p:spPr>
              <a:xfrm rot="5667723">
                <a:off x="873177" y="5216369"/>
                <a:ext cx="62546" cy="56509"/>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0" name="Isosceles Triangle 9">
                <a:extLst>
                  <a:ext uri="{FF2B5EF4-FFF2-40B4-BE49-F238E27FC236}">
                    <a16:creationId xmlns:a16="http://schemas.microsoft.com/office/drawing/2014/main" id="{DC78B2EF-3438-4606-98E0-B5F476BCA4F6}"/>
                  </a:ext>
                </a:extLst>
              </p:cNvPr>
              <p:cNvSpPr/>
              <p:nvPr/>
            </p:nvSpPr>
            <p:spPr>
              <a:xfrm rot="5667723">
                <a:off x="881413" y="6029428"/>
                <a:ext cx="62546" cy="56509"/>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1" name="Isosceles Triangle 10">
                <a:extLst>
                  <a:ext uri="{FF2B5EF4-FFF2-40B4-BE49-F238E27FC236}">
                    <a16:creationId xmlns:a16="http://schemas.microsoft.com/office/drawing/2014/main" id="{8764371C-B1C4-4393-8B69-1481245D9819}"/>
                  </a:ext>
                </a:extLst>
              </p:cNvPr>
              <p:cNvSpPr/>
              <p:nvPr/>
            </p:nvSpPr>
            <p:spPr>
              <a:xfrm rot="5667723">
                <a:off x="862217" y="6269947"/>
                <a:ext cx="62546" cy="56509"/>
              </a:xfrm>
              <a:prstGeom prst="triangle">
                <a:avLst/>
              </a:prstGeom>
              <a:solidFill>
                <a:schemeClr val="tx1">
                  <a:lumMod val="95000"/>
                  <a:lumOff val="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6D76674C-8002-4DB9-92ED-56182228920D}"/>
                  </a:ext>
                </a:extLst>
              </p:cNvPr>
              <p:cNvCxnSpPr/>
              <p:nvPr/>
            </p:nvCxnSpPr>
            <p:spPr>
              <a:xfrm>
                <a:off x="3572659" y="3571439"/>
                <a:ext cx="5317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89DD9AD-D1C0-4844-A4AD-4F7C019747D0}"/>
                  </a:ext>
                </a:extLst>
              </p:cNvPr>
              <p:cNvCxnSpPr/>
              <p:nvPr/>
            </p:nvCxnSpPr>
            <p:spPr>
              <a:xfrm>
                <a:off x="3572304" y="4787997"/>
                <a:ext cx="5317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0646DD7-88FE-437F-BB3D-F7BB7804C599}"/>
                  </a:ext>
                </a:extLst>
              </p:cNvPr>
              <p:cNvCxnSpPr/>
              <p:nvPr/>
            </p:nvCxnSpPr>
            <p:spPr>
              <a:xfrm>
                <a:off x="3585847" y="5228373"/>
                <a:ext cx="5317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36379D6-3F66-4BAC-8EB3-688237357BEF}"/>
                  </a:ext>
                </a:extLst>
              </p:cNvPr>
              <p:cNvCxnSpPr/>
              <p:nvPr/>
            </p:nvCxnSpPr>
            <p:spPr>
              <a:xfrm>
                <a:off x="3585847" y="6003909"/>
                <a:ext cx="5317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DE2E6D5-5AA5-4CFE-BCA9-DD1E4B22608D}"/>
                  </a:ext>
                </a:extLst>
              </p:cNvPr>
              <p:cNvCxnSpPr/>
              <p:nvPr/>
            </p:nvCxnSpPr>
            <p:spPr>
              <a:xfrm>
                <a:off x="3564838" y="6324799"/>
                <a:ext cx="5317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C00E0096-9419-4474-808B-4C092A3DAE2B}"/>
                </a:ext>
              </a:extLst>
            </p:cNvPr>
            <p:cNvGrpSpPr/>
            <p:nvPr/>
          </p:nvGrpSpPr>
          <p:grpSpPr>
            <a:xfrm>
              <a:off x="2592286" y="1188611"/>
              <a:ext cx="3437451" cy="543796"/>
              <a:chOff x="-1180788" y="3156469"/>
              <a:chExt cx="3072689" cy="543796"/>
            </a:xfrm>
          </p:grpSpPr>
          <p:sp>
            <p:nvSpPr>
              <p:cNvPr id="34" name="TextBox 33">
                <a:extLst>
                  <a:ext uri="{FF2B5EF4-FFF2-40B4-BE49-F238E27FC236}">
                    <a16:creationId xmlns:a16="http://schemas.microsoft.com/office/drawing/2014/main" id="{260A7BFA-2A77-408B-8A11-9E0088A57FDB}"/>
                  </a:ext>
                </a:extLst>
              </p:cNvPr>
              <p:cNvSpPr txBox="1"/>
              <p:nvPr/>
            </p:nvSpPr>
            <p:spPr>
              <a:xfrm>
                <a:off x="-1180788" y="3424743"/>
                <a:ext cx="693915" cy="275522"/>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LPS</a:t>
                </a:r>
              </a:p>
            </p:txBody>
          </p:sp>
          <p:cxnSp>
            <p:nvCxnSpPr>
              <p:cNvPr id="35" name="Straight Connector 34">
                <a:extLst>
                  <a:ext uri="{FF2B5EF4-FFF2-40B4-BE49-F238E27FC236}">
                    <a16:creationId xmlns:a16="http://schemas.microsoft.com/office/drawing/2014/main" id="{1D4D88AB-4634-4E41-B241-FB5B8AA8B5E2}"/>
                  </a:ext>
                </a:extLst>
              </p:cNvPr>
              <p:cNvCxnSpPr>
                <a:cxnSpLocks/>
              </p:cNvCxnSpPr>
              <p:nvPr/>
            </p:nvCxnSpPr>
            <p:spPr>
              <a:xfrm>
                <a:off x="-663282" y="3422188"/>
                <a:ext cx="1047113"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F586733F-4383-4AF1-919B-12910C236A53}"/>
                  </a:ext>
                </a:extLst>
              </p:cNvPr>
              <p:cNvCxnSpPr>
                <a:cxnSpLocks/>
              </p:cNvCxnSpPr>
              <p:nvPr/>
            </p:nvCxnSpPr>
            <p:spPr>
              <a:xfrm>
                <a:off x="513810" y="3422188"/>
                <a:ext cx="1139073" cy="0"/>
              </a:xfrm>
              <a:prstGeom prst="line">
                <a:avLst/>
              </a:prstGeom>
              <a:ln w="12700"/>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1C4D4085-7A40-44F7-8627-127E3E6191AA}"/>
                  </a:ext>
                </a:extLst>
              </p:cNvPr>
              <p:cNvSpPr txBox="1"/>
              <p:nvPr/>
            </p:nvSpPr>
            <p:spPr>
              <a:xfrm>
                <a:off x="512908" y="3172937"/>
                <a:ext cx="1103684" cy="276999"/>
              </a:xfrm>
              <a:prstGeom prst="rect">
                <a:avLst/>
              </a:prstGeom>
              <a:noFill/>
            </p:spPr>
            <p:txBody>
              <a:bodyPr wrap="square" rtlCol="0">
                <a:spAutoFit/>
              </a:bodyPr>
              <a:lstStyle/>
              <a:p>
                <a:pPr algn="ctr"/>
                <a:r>
                  <a:rPr lang="en-US" sz="1200" dirty="0">
                    <a:latin typeface="Arial" panose="020B0604020202020204" pitchFamily="34" charset="0"/>
                    <a:cs typeface="Arial" pitchFamily="34" charset="0"/>
                  </a:rPr>
                  <a:t>siRab11a</a:t>
                </a:r>
              </a:p>
            </p:txBody>
          </p:sp>
          <p:sp>
            <p:nvSpPr>
              <p:cNvPr id="38" name="TextBox 37">
                <a:extLst>
                  <a:ext uri="{FF2B5EF4-FFF2-40B4-BE49-F238E27FC236}">
                    <a16:creationId xmlns:a16="http://schemas.microsoft.com/office/drawing/2014/main" id="{9F57F68A-75D7-4DA5-82C3-4E4648F390FB}"/>
                  </a:ext>
                </a:extLst>
              </p:cNvPr>
              <p:cNvSpPr txBox="1"/>
              <p:nvPr/>
            </p:nvSpPr>
            <p:spPr>
              <a:xfrm>
                <a:off x="-736617" y="3156469"/>
                <a:ext cx="1283453" cy="276999"/>
              </a:xfrm>
              <a:prstGeom prst="rect">
                <a:avLst/>
              </a:prstGeom>
              <a:noFill/>
            </p:spPr>
            <p:txBody>
              <a:bodyPr wrap="square" rtlCol="0">
                <a:spAutoFit/>
              </a:bodyPr>
              <a:lstStyle/>
              <a:p>
                <a:pPr algn="ctr"/>
                <a:r>
                  <a:rPr lang="en-US" sz="1200" dirty="0" err="1">
                    <a:latin typeface="Arial" panose="020B0604020202020204" pitchFamily="34" charset="0"/>
                    <a:cs typeface="Arial" panose="020B0604020202020204" pitchFamily="34" charset="0"/>
                  </a:rPr>
                  <a:t>scRNA</a:t>
                </a:r>
                <a:endParaRPr lang="en-US" sz="1200"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B3E335BD-7E89-4266-8CB3-1A143308FA60}"/>
                  </a:ext>
                </a:extLst>
              </p:cNvPr>
              <p:cNvSpPr txBox="1"/>
              <p:nvPr/>
            </p:nvSpPr>
            <p:spPr>
              <a:xfrm>
                <a:off x="-646137" y="3410717"/>
                <a:ext cx="2538038"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      -      +     +     -      -      +      +   </a:t>
                </a:r>
              </a:p>
            </p:txBody>
          </p:sp>
        </p:grpSp>
      </p:grpSp>
      <p:sp>
        <p:nvSpPr>
          <p:cNvPr id="42" name="TextBox 41">
            <a:extLst>
              <a:ext uri="{FF2B5EF4-FFF2-40B4-BE49-F238E27FC236}">
                <a16:creationId xmlns:a16="http://schemas.microsoft.com/office/drawing/2014/main" id="{0F9964C0-87FA-4311-929A-685F1FA06FA9}"/>
              </a:ext>
            </a:extLst>
          </p:cNvPr>
          <p:cNvSpPr txBox="1"/>
          <p:nvPr/>
        </p:nvSpPr>
        <p:spPr>
          <a:xfrm>
            <a:off x="348697" y="4334478"/>
            <a:ext cx="11494606" cy="2133918"/>
          </a:xfrm>
          <a:prstGeom prst="rect">
            <a:avLst/>
          </a:prstGeom>
          <a:noFill/>
        </p:spPr>
        <p:txBody>
          <a:bodyPr wrap="square">
            <a:spAutoFit/>
          </a:bodyPr>
          <a:lstStyle/>
          <a:p>
            <a:pPr marL="0" marR="0">
              <a:spcBef>
                <a:spcPts val="0"/>
              </a:spcBef>
              <a:spcAft>
                <a:spcPts val="800"/>
              </a:spcAft>
            </a:pPr>
            <a:r>
              <a:rPr lang="en-US" b="1" dirty="0">
                <a:effectLst/>
                <a:latin typeface="Arial" panose="020B0604020202020204" pitchFamily="34" charset="0"/>
                <a:ea typeface="SimSun" panose="02010600030101010101" pitchFamily="2" charset="-122"/>
              </a:rPr>
              <a:t>Figure 6</a:t>
            </a:r>
            <a:r>
              <a:rPr lang="en-US" dirty="0">
                <a:effectLst/>
                <a:latin typeface="Arial" panose="020B0604020202020204" pitchFamily="34" charset="0"/>
                <a:ea typeface="SimSun" panose="02010600030101010101" pitchFamily="2" charset="-122"/>
              </a:rPr>
              <a:t>. </a:t>
            </a:r>
            <a:r>
              <a:rPr lang="en-US" b="1" dirty="0">
                <a:effectLst/>
                <a:latin typeface="Arial" panose="020B0604020202020204" pitchFamily="34" charset="0"/>
                <a:ea typeface="SimSun" panose="02010600030101010101" pitchFamily="2" charset="-122"/>
              </a:rPr>
              <a:t>Rab11a deficiency in macrophages prevents sepsis-Induced NLRP3 inflammasome activation and inflammatory lung injury in mice.  </a:t>
            </a:r>
          </a:p>
          <a:p>
            <a:pPr marL="0" marR="0">
              <a:spcBef>
                <a:spcPts val="0"/>
              </a:spcBef>
              <a:spcAft>
                <a:spcPts val="800"/>
              </a:spcAft>
            </a:pPr>
            <a:r>
              <a:rPr lang="en-US" b="1" dirty="0">
                <a:effectLst/>
                <a:latin typeface="Arial" panose="020B0604020202020204" pitchFamily="34" charset="0"/>
                <a:ea typeface="SimSun" panose="02010600030101010101" pitchFamily="2" charset="-122"/>
              </a:rPr>
              <a:t>B </a:t>
            </a:r>
            <a:r>
              <a:rPr lang="en-US" dirty="0">
                <a:effectLst/>
                <a:latin typeface="Arial" panose="020B0604020202020204" pitchFamily="34" charset="0"/>
                <a:ea typeface="SimSun" panose="02010600030101010101" pitchFamily="2" charset="-122"/>
              </a:rPr>
              <a:t>Lung macrophages (Mac) were depleted with clodronate liposomes and then reconstituted via intratracheal route with MDMs treated with either siRNA of Rab11a or siRNA control as illustrated. The mice were injected with LPS (intra-peritoneal injection, </a:t>
            </a:r>
            <a:r>
              <a:rPr lang="en-US" dirty="0" err="1">
                <a:effectLst/>
                <a:latin typeface="Arial" panose="020B0604020202020204" pitchFamily="34" charset="0"/>
                <a:ea typeface="SimSun" panose="02010600030101010101" pitchFamily="2" charset="-122"/>
              </a:rPr>
              <a:t>i.p.</a:t>
            </a:r>
            <a:r>
              <a:rPr lang="en-US" dirty="0">
                <a:effectLst/>
                <a:latin typeface="Arial" panose="020B0604020202020204" pitchFamily="34" charset="0"/>
                <a:ea typeface="SimSun" panose="02010600030101010101" pitchFamily="2" charset="-122"/>
              </a:rPr>
              <a:t>) after 24 </a:t>
            </a:r>
            <a:r>
              <a:rPr lang="en-US" dirty="0" err="1">
                <a:effectLst/>
                <a:latin typeface="Arial" panose="020B0604020202020204" pitchFamily="34" charset="0"/>
                <a:ea typeface="SimSun" panose="02010600030101010101" pitchFamily="2" charset="-122"/>
              </a:rPr>
              <a:t>hr</a:t>
            </a:r>
            <a:r>
              <a:rPr lang="en-US" dirty="0">
                <a:effectLst/>
                <a:latin typeface="Arial" panose="020B0604020202020204" pitchFamily="34" charset="0"/>
                <a:ea typeface="SimSun" panose="02010600030101010101" pitchFamily="2" charset="-122"/>
              </a:rPr>
              <a:t> of macrophage reconstitution. Lungs were harvested for evaluation of NLRP3 inflammasome activation and lung inflammation.  NLRP3 inflammasome activation (indicated by caspase 1 activation and IL-1</a:t>
            </a:r>
            <a:r>
              <a:rPr lang="el-GR" dirty="0">
                <a:effectLst/>
                <a:latin typeface="Arial" panose="020B0604020202020204" pitchFamily="34" charset="0"/>
                <a:ea typeface="SimSun" panose="02010600030101010101" pitchFamily="2" charset="-122"/>
              </a:rPr>
              <a:t>β </a:t>
            </a:r>
            <a:r>
              <a:rPr lang="en-US" dirty="0">
                <a:effectLst/>
                <a:latin typeface="Arial" panose="020B0604020202020204" pitchFamily="34" charset="0"/>
                <a:ea typeface="SimSun" panose="02010600030101010101" pitchFamily="2" charset="-122"/>
              </a:rPr>
              <a:t>maturation) in the murine lung was assessed by immunoblotting.</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978962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142</Words>
  <Application>Microsoft Office PowerPoint</Application>
  <PresentationFormat>Widescreen</PresentationFormat>
  <Paragraphs>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inke2011@gmail.com</dc:creator>
  <cp:lastModifiedBy>inke2011@gmail.com</cp:lastModifiedBy>
  <cp:revision>2</cp:revision>
  <dcterms:created xsi:type="dcterms:W3CDTF">2022-10-11T17:30:10Z</dcterms:created>
  <dcterms:modified xsi:type="dcterms:W3CDTF">2022-10-11T17:37:09Z</dcterms:modified>
</cp:coreProperties>
</file>